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7" r:id="rId2"/>
  </p:sldMasterIdLst>
  <p:notesMasterIdLst>
    <p:notesMasterId r:id="rId6"/>
  </p:notesMasterIdLst>
  <p:handoutMasterIdLst>
    <p:handoutMasterId r:id="rId7"/>
  </p:handoutMasterIdLst>
  <p:sldIdLst>
    <p:sldId id="259" r:id="rId3"/>
    <p:sldId id="262" r:id="rId4"/>
    <p:sldId id="261" r:id="rId5"/>
  </p:sldIdLst>
  <p:sldSz cx="9144000" cy="6858000" type="screen4x3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1542" y="-96"/>
      </p:cViewPr>
      <p:guideLst>
        <p:guide orient="horz" pos="2208"/>
        <p:guide pos="292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8F318FB-4CDB-4A43-AB3A-1BD0D876B060}" type="datetimeFigureOut">
              <a:rPr lang="en-US"/>
              <a:pPr>
                <a:defRPr/>
              </a:pPr>
              <a:t>1/31/2011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738" y="6657975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EB6238A-6CDF-4846-8056-1F2E1F689C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8DE4050-59E0-4B43-BC51-A23E44D0D610}" type="datetimeFigureOut">
              <a:rPr lang="en-US"/>
              <a:pPr>
                <a:defRPr/>
              </a:pPr>
              <a:t>1/31/2011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3330575"/>
            <a:ext cx="7435850" cy="31543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7975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738" y="6657975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203AE8C-00DD-40AF-B693-4518039D6F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Peak</a:t>
            </a:r>
            <a:r>
              <a:rPr lang="en-US" baseline="0" dirty="0" smtClean="0"/>
              <a:t> discharge </a:t>
            </a:r>
            <a:r>
              <a:rPr lang="en-US" dirty="0" smtClean="0"/>
              <a:t>estimates based on unit peaks (cfs/acre)</a:t>
            </a:r>
            <a:r>
              <a:rPr lang="en-US" baseline="0" dirty="0" smtClean="0"/>
              <a:t> </a:t>
            </a:r>
            <a:r>
              <a:rPr lang="en-US" dirty="0" smtClean="0"/>
              <a:t>contained</a:t>
            </a:r>
            <a:r>
              <a:rPr lang="en-US" baseline="0" dirty="0" smtClean="0"/>
              <a:t> in WWE memo dated January 20, 2011.  Drainage basin size used for calculation equals 60% of the portion of the FMC Burn Area tributary to </a:t>
            </a:r>
            <a:r>
              <a:rPr lang="en-US" baseline="0" dirty="0" err="1" smtClean="0"/>
              <a:t>Fourmile</a:t>
            </a:r>
            <a:r>
              <a:rPr lang="en-US" baseline="0" dirty="0" smtClean="0"/>
              <a:t> Creek, i.e. (0.6 * 4,577).  All values rounded to nearest 100 cfs. </a:t>
            </a:r>
            <a:endParaRPr lang="en-US" dirty="0" smtClean="0"/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A64B70-6D92-4DB8-87B2-509115CF08C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Analysis by Water &amp;</a:t>
            </a:r>
            <a:r>
              <a:rPr lang="en-US" baseline="0" dirty="0" smtClean="0"/>
              <a:t> Earth Technologies, Inc. of Fort Collins.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03AE8C-00DD-40AF-B693-4518039D6F2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B1073-F094-419F-8F88-4D2A25A6F904}" type="datetimeFigureOut">
              <a:rPr lang="en-US"/>
              <a:pPr>
                <a:defRPr/>
              </a:pPr>
              <a:t>1/31/2011</a:t>
            </a:fld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B0C14-E430-43CA-AC11-FB9C1C64D0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443D5-30AE-4071-93D1-AF2AAC1FA3A0}" type="datetimeFigureOut">
              <a:rPr lang="en-US"/>
              <a:pPr>
                <a:defRPr/>
              </a:pPr>
              <a:t>1/31/2011</a:t>
            </a:fld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B0F83-5FDA-4ECA-AD8A-95B6956DD4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06538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9144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6539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E2886-E07E-4EFC-A5FE-BBC549C7B4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2FD52-20C4-4A2B-B76A-C699EA526964}" type="datetimeFigureOut">
              <a:rPr lang="en-US"/>
              <a:pPr>
                <a:defRPr/>
              </a:pPr>
              <a:t>1/31/2011</a:t>
            </a:fld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76F6E-B93F-4FEA-B122-C30C9CF369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905000"/>
            <a:ext cx="4194175" cy="4194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194175" cy="4194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EA68B1-8D41-4F69-9482-F11FA6189189}" type="datetimeFigureOut">
              <a:rPr lang="en-US"/>
              <a:pPr>
                <a:defRPr/>
              </a:pPr>
              <a:t>1/31/2011</a:t>
            </a:fld>
            <a:endParaRPr lang="en-U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364F03-92E8-4BED-8968-4A92820E20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00A5E-1937-4841-AB82-E6B1B777042B}" type="datetimeFigureOut">
              <a:rPr lang="en-US"/>
              <a:pPr>
                <a:defRPr/>
              </a:pPr>
              <a:t>1/31/2011</a:t>
            </a:fld>
            <a:endParaRPr lang="en-US"/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F62CD6-17DA-4732-951B-D691BC9FA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F4662-36AF-4966-B80F-B40361F51F0D}" type="datetimeFigureOut">
              <a:rPr lang="en-US"/>
              <a:pPr>
                <a:defRPr/>
              </a:pPr>
              <a:t>1/31/2011</a:t>
            </a:fld>
            <a:endParaRPr lang="en-US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408AB-968A-454F-BB43-766FF0821F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300A3-3C9E-42BA-AF05-EC921277A982}" type="datetimeFigureOut">
              <a:rPr lang="en-US"/>
              <a:pPr>
                <a:defRPr/>
              </a:pPr>
              <a:t>1/31/2011</a:t>
            </a:fld>
            <a:endParaRPr lang="en-US"/>
          </a:p>
        </p:txBody>
      </p:sp>
      <p:sp>
        <p:nvSpPr>
          <p:cNvPr id="3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51ECD-D01F-432B-9E88-014EE5D3EA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A3A4B5-FB4F-49ED-AA49-36714840CD8E}" type="datetimeFigureOut">
              <a:rPr lang="en-US"/>
              <a:pPr>
                <a:defRPr/>
              </a:pPr>
              <a:t>1/31/2011</a:t>
            </a:fld>
            <a:endParaRPr lang="en-U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8A2FE6-1EDA-4B02-8B87-6929857B8E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130F5-F861-4557-B4DC-E9790C7E943C}" type="datetimeFigureOut">
              <a:rPr lang="en-US"/>
              <a:pPr>
                <a:defRPr/>
              </a:pPr>
              <a:t>1/31/2011</a:t>
            </a:fld>
            <a:endParaRPr lang="en-U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96F2E-3FF1-40DB-A4DD-307D09944C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D8948-5886-495C-A453-76717CF94D51}" type="datetimeFigureOut">
              <a:rPr lang="en-US"/>
              <a:pPr>
                <a:defRPr/>
              </a:pPr>
              <a:t>1/31/2011</a:t>
            </a:fld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77F36-AF62-4593-9079-4A2B52B527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1033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8436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437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438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439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440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441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442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443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444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445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446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447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448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1034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18450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451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452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453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454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455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456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457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458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459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460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461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462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463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464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465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466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467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468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469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470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471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472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473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474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475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476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477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478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479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480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481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482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483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484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485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486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487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488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489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490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491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492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493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494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495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496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497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498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499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500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501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502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503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504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505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506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507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508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509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510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511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512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513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514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515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516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517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518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519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520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521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522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523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524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525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526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527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528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529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530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531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532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533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534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535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536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537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538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539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540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541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542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543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544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545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546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547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548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549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550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551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552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553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554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555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556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557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558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559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560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561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562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563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564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565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566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567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568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569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570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571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572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573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574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575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576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577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578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579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580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581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582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583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584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</p:grpSp>
      <p:sp>
        <p:nvSpPr>
          <p:cNvPr id="18585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2057400" y="228600"/>
            <a:ext cx="67849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8586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fld id="{61BC8587-3F0B-4147-9243-25E597D9CA6B}" type="datetimeFigureOut">
              <a:rPr lang="en-US"/>
              <a:pPr>
                <a:defRPr/>
              </a:pPr>
              <a:t>1/31/2011</a:t>
            </a:fld>
            <a:endParaRPr lang="en-US"/>
          </a:p>
        </p:txBody>
      </p:sp>
      <p:sp>
        <p:nvSpPr>
          <p:cNvPr id="18587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588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fld id="{2007CA86-AD42-44F3-9AF8-DB9D8C63C7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8589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905000"/>
            <a:ext cx="8540750" cy="419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2" name="Picture 161" descr="udlogo_bordertransparent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227013" y="153988"/>
            <a:ext cx="1481137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4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4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4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4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14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551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7" name="Rectangle 44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47488EEE-D421-44E5-888A-187489B9B2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9"/>
          <p:cNvPicPr>
            <a:picLocks noChangeAspect="1" noChangeArrowheads="1"/>
          </p:cNvPicPr>
          <p:nvPr/>
        </p:nvPicPr>
        <p:blipFill>
          <a:blip r:embed="rId3"/>
          <a:srcRect l="12010" t="19000" r="11987" b="12000"/>
          <a:stretch>
            <a:fillRect/>
          </a:stretch>
        </p:blipFill>
        <p:spPr bwMode="auto">
          <a:xfrm>
            <a:off x="228600" y="1905000"/>
            <a:ext cx="7620000" cy="432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7315200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Resolution No. 6</a:t>
            </a:r>
            <a:br>
              <a:rPr lang="en-US" sz="2800" dirty="0" smtClean="0"/>
            </a:br>
            <a:r>
              <a:rPr lang="en-US" sz="2400" dirty="0" smtClean="0"/>
              <a:t>Authorization to Develop Flood Warning System Improvements for Boulder Creek and </a:t>
            </a:r>
            <a:r>
              <a:rPr lang="en-US" sz="2400" dirty="0" err="1" smtClean="0"/>
              <a:t>Fourmile</a:t>
            </a:r>
            <a:r>
              <a:rPr lang="en-US" sz="2400" dirty="0" smtClean="0"/>
              <a:t> Creek</a:t>
            </a:r>
            <a:endParaRPr lang="en-US" sz="2400" dirty="0"/>
          </a:p>
        </p:txBody>
      </p:sp>
      <p:pic>
        <p:nvPicPr>
          <p:cNvPr id="11" name="Content Placeholder 10" descr="FMC Fire.jpg"/>
          <p:cNvPicPr>
            <a:picLocks noGrp="1" noChangeAspect="1"/>
          </p:cNvPicPr>
          <p:nvPr>
            <p:ph idx="1"/>
          </p:nvPr>
        </p:nvPicPr>
        <p:blipFill>
          <a:blip r:embed="rId4"/>
          <a:srcRect l="2857" t="3791" r="5714" b="5226"/>
          <a:stretch>
            <a:fillRect/>
          </a:stretch>
        </p:blipFill>
        <p:spPr>
          <a:xfrm>
            <a:off x="0" y="4953000"/>
            <a:ext cx="2438400" cy="1828800"/>
          </a:xfrm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101" name="Picture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3000" y="1295400"/>
            <a:ext cx="164782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519359" y="1668708"/>
          <a:ext cx="1600200" cy="326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0100"/>
                <a:gridCol w="800100"/>
              </a:tblGrid>
              <a:tr h="493947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1-HR PCP</a:t>
                      </a:r>
                      <a:endParaRPr 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99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Q</a:t>
                      </a:r>
                      <a:r>
                        <a:rPr lang="en-US" sz="1400" baseline="-250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</a:t>
                      </a:r>
                      <a:r>
                        <a:rPr lang="en-US" sz="1400" baseline="-25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/>
                      </a:r>
                      <a:br>
                        <a:rPr lang="en-US" sz="1400" baseline="-25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en-US" sz="1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CFS</a:t>
                      </a:r>
                      <a:endParaRPr lang="en-US" sz="1400" baseline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</a:tr>
              <a:tr h="290557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0.5”</a:t>
                      </a:r>
                      <a:endParaRPr 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200</a:t>
                      </a:r>
                      <a:endParaRPr 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290557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0.75”</a:t>
                      </a:r>
                      <a:endParaRPr 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1,100</a:t>
                      </a:r>
                      <a:endParaRPr 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290557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1.0”</a:t>
                      </a:r>
                      <a:endParaRPr 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1,900</a:t>
                      </a:r>
                      <a:endParaRPr 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290557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1.25”</a:t>
                      </a:r>
                      <a:endParaRPr 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3,100</a:t>
                      </a:r>
                      <a:endParaRPr 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290557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1.5”</a:t>
                      </a:r>
                      <a:endParaRPr 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4,100</a:t>
                      </a:r>
                      <a:endParaRPr 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290557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1.75”</a:t>
                      </a:r>
                      <a:endParaRPr 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5,300</a:t>
                      </a:r>
                      <a:endParaRPr 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290557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2.0”</a:t>
                      </a:r>
                      <a:endParaRPr 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6,500</a:t>
                      </a:r>
                      <a:endParaRPr 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290557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2.5”</a:t>
                      </a:r>
                      <a:endParaRPr 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8,700</a:t>
                      </a:r>
                      <a:endParaRPr 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290557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3.0”</a:t>
                      </a:r>
                      <a:endParaRPr 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11,400</a:t>
                      </a:r>
                      <a:endParaRPr 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Flowchart: Or 6"/>
          <p:cNvSpPr/>
          <p:nvPr/>
        </p:nvSpPr>
        <p:spPr bwMode="auto">
          <a:xfrm>
            <a:off x="6019800" y="3657600"/>
            <a:ext cx="137160" cy="137160"/>
          </a:xfrm>
          <a:prstGeom prst="flowChartOr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Flowchart: Or 7"/>
          <p:cNvSpPr/>
          <p:nvPr/>
        </p:nvSpPr>
        <p:spPr bwMode="auto">
          <a:xfrm>
            <a:off x="8854440" y="1844040"/>
            <a:ext cx="137160" cy="137160"/>
          </a:xfrm>
          <a:prstGeom prst="flowChartOr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34206" y="6211079"/>
            <a:ext cx="5009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Note:  Peak discharge estimates relate only to runoff </a:t>
            </a:r>
          </a:p>
          <a:p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 the FMC Burn Area.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3125" t="5000" r="1875" b="6000"/>
          <a:stretch>
            <a:fillRect/>
          </a:stretch>
        </p:blipFill>
        <p:spPr bwMode="auto">
          <a:xfrm>
            <a:off x="457200" y="1797718"/>
            <a:ext cx="8382000" cy="4907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76400" y="274638"/>
            <a:ext cx="7010400" cy="12493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Intense Rain Events in Boulder County 1990-2010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ET legen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4328217"/>
            <a:ext cx="2240164" cy="2386261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25625" t="16000" r="24375" b="6000"/>
          <a:stretch>
            <a:fillRect/>
          </a:stretch>
        </p:blipFill>
        <p:spPr bwMode="auto">
          <a:xfrm>
            <a:off x="2286000" y="304800"/>
            <a:ext cx="6564923" cy="640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60654" y="2512874"/>
            <a:ext cx="203139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ALERT System</a:t>
            </a:r>
          </a:p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Rainfall Record</a:t>
            </a:r>
          </a:p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Analysis</a:t>
            </a:r>
          </a:p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</a:t>
            </a:r>
          </a:p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&amp; Earth</a:t>
            </a:r>
          </a:p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Technologies, Inc.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trict2">
  <a:themeElements>
    <a:clrScheme name="Compass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Compas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Compass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1_Beam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District2</Template>
  <TotalTime>845</TotalTime>
  <Words>141</Words>
  <Application>Microsoft Office PowerPoint</Application>
  <PresentationFormat>On-screen Show (4:3)</PresentationFormat>
  <Paragraphs>34</Paragraphs>
  <Slides>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District2</vt:lpstr>
      <vt:lpstr>1_Beam</vt:lpstr>
      <vt:lpstr>Resolution No. 6 Authorization to Develop Flood Warning System Improvements for Boulder Creek and Fourmile Creek</vt:lpstr>
      <vt:lpstr>Intense Rain Events in Boulder County 1990-2010</vt:lpstr>
      <vt:lpstr>Slide 3</vt:lpstr>
    </vt:vector>
  </TitlesOfParts>
  <Company>UDFCD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Board of Directors</dc:title>
  <dc:creator>Bill DeGroot</dc:creator>
  <cp:lastModifiedBy>kstewart</cp:lastModifiedBy>
  <cp:revision>70</cp:revision>
  <dcterms:created xsi:type="dcterms:W3CDTF">2008-03-13T19:39:21Z</dcterms:created>
  <dcterms:modified xsi:type="dcterms:W3CDTF">2011-02-01T02:14:30Z</dcterms:modified>
</cp:coreProperties>
</file>