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8" r:id="rId1"/>
    <p:sldMasterId id="2147484050" r:id="rId2"/>
  </p:sldMasterIdLst>
  <p:notesMasterIdLst>
    <p:notesMasterId r:id="rId34"/>
  </p:notesMasterIdLst>
  <p:handoutMasterIdLst>
    <p:handoutMasterId r:id="rId35"/>
  </p:handoutMasterIdLst>
  <p:sldIdLst>
    <p:sldId id="287" r:id="rId3"/>
    <p:sldId id="288" r:id="rId4"/>
    <p:sldId id="363" r:id="rId5"/>
    <p:sldId id="368" r:id="rId6"/>
    <p:sldId id="366" r:id="rId7"/>
    <p:sldId id="365" r:id="rId8"/>
    <p:sldId id="364" r:id="rId9"/>
    <p:sldId id="367" r:id="rId10"/>
    <p:sldId id="282" r:id="rId11"/>
    <p:sldId id="285" r:id="rId12"/>
    <p:sldId id="259" r:id="rId13"/>
    <p:sldId id="341" r:id="rId14"/>
    <p:sldId id="343" r:id="rId15"/>
    <p:sldId id="362" r:id="rId16"/>
    <p:sldId id="292" r:id="rId17"/>
    <p:sldId id="353" r:id="rId18"/>
    <p:sldId id="321" r:id="rId19"/>
    <p:sldId id="279" r:id="rId20"/>
    <p:sldId id="336" r:id="rId21"/>
    <p:sldId id="324" r:id="rId22"/>
    <p:sldId id="354" r:id="rId23"/>
    <p:sldId id="355" r:id="rId24"/>
    <p:sldId id="357" r:id="rId25"/>
    <p:sldId id="358" r:id="rId26"/>
    <p:sldId id="345" r:id="rId27"/>
    <p:sldId id="344" r:id="rId28"/>
    <p:sldId id="342" r:id="rId29"/>
    <p:sldId id="346" r:id="rId30"/>
    <p:sldId id="360" r:id="rId31"/>
    <p:sldId id="361" r:id="rId32"/>
    <p:sldId id="359" r:id="rId3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B6C9DE"/>
    <a:srgbClr val="FF2501"/>
    <a:srgbClr val="FF0000"/>
    <a:srgbClr val="0000FF"/>
    <a:srgbClr val="993300"/>
    <a:srgbClr val="FFFF00"/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40" autoAdjust="0"/>
    <p:restoredTop sz="93833" autoAdjust="0"/>
  </p:normalViewPr>
  <p:slideViewPr>
    <p:cSldViewPr>
      <p:cViewPr>
        <p:scale>
          <a:sx n="75" d="100"/>
          <a:sy n="75" d="100"/>
        </p:scale>
        <p:origin x="-123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084" y="-78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00"/>
            </a:solidFill>
          </c:spPr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</c:v>
                </c:pt>
                <c:pt idx="1">
                  <c:v>16</c:v>
                </c:pt>
                <c:pt idx="2">
                  <c:v>46</c:v>
                </c:pt>
                <c:pt idx="3">
                  <c:v>27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Sheet1!$A$2:$A$5</c:f>
              <c:numCache>
                <c:formatCode>General</c:formatCod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overlap val="100"/>
        <c:axId val="122389248"/>
        <c:axId val="122390784"/>
      </c:barChart>
      <c:catAx>
        <c:axId val="122389248"/>
        <c:scaling>
          <c:orientation val="minMax"/>
        </c:scaling>
        <c:axPos val="b"/>
        <c:numFmt formatCode="General" sourceLinked="1"/>
        <c:tickLblPos val="nextTo"/>
        <c:crossAx val="122390784"/>
        <c:crosses val="autoZero"/>
        <c:auto val="1"/>
        <c:lblAlgn val="ctr"/>
        <c:lblOffset val="100"/>
      </c:catAx>
      <c:valAx>
        <c:axId val="122390784"/>
        <c:scaling>
          <c:orientation val="minMax"/>
        </c:scaling>
        <c:axPos val="l"/>
        <c:majorGridlines/>
        <c:numFmt formatCode="General" sourceLinked="1"/>
        <c:tickLblPos val="nextTo"/>
        <c:crossAx val="1223892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88575E2E-87D2-4DB2-AD74-B5DA16C09240}" type="datetimeFigureOut">
              <a:rPr lang="en-US"/>
              <a:pPr/>
              <a:t>3/5/2011</a:t>
            </a:fld>
            <a:endParaRPr lang="en-US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3B7B38A-1BB4-4A04-9A4E-726313298F4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9835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9642E-4FBF-4B97-8D6C-126807AEA887}" type="datetimeFigureOut">
              <a:rPr lang="en-US" smtClean="0"/>
              <a:pPr/>
              <a:t>3/5/2011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E0561-174C-4B56-AE65-FD3A1BF47A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Kevin will</a:t>
            </a:r>
            <a:r>
              <a:rPr lang="en-US" baseline="0" dirty="0" smtClean="0"/>
              <a:t> take the first bullet.  GWS/Skyview the next 3.  The last bullet we done together</a:t>
            </a:r>
            <a:r>
              <a:rPr lang="en-US" baseline="0" dirty="0" smtClean="0"/>
              <a:t>.  Let’s add a simple criteria slide and “Forecast Products”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 yellow highlight</a:t>
            </a:r>
            <a:r>
              <a:rPr lang="en-US" baseline="0" dirty="0" smtClean="0"/>
              <a:t> </a:t>
            </a:r>
            <a:r>
              <a:rPr lang="en-US" dirty="0" smtClean="0"/>
              <a:t>box to</a:t>
            </a:r>
            <a:r>
              <a:rPr lang="en-US" baseline="0" dirty="0" smtClean="0"/>
              <a:t> correspond to respective training.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 yellow highlight</a:t>
            </a:r>
            <a:r>
              <a:rPr lang="en-US" baseline="0" dirty="0" smtClean="0"/>
              <a:t> </a:t>
            </a:r>
            <a:r>
              <a:rPr lang="en-US" dirty="0" smtClean="0"/>
              <a:t>box to</a:t>
            </a:r>
            <a:r>
              <a:rPr lang="en-US" baseline="0" dirty="0" smtClean="0"/>
              <a:t> correspond to respective training.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the data sources used by meteorologist to predict the weather and </a:t>
            </a:r>
            <a:r>
              <a:rPr lang="en-US" baseline="0" dirty="0" err="1" smtClean="0"/>
              <a:t>metwatch</a:t>
            </a:r>
            <a:r>
              <a:rPr lang="en-US" baseline="0" dirty="0" smtClean="0"/>
              <a:t> when conditions warrant.  An important part of what you do, but too many screen grabs may distract from main focus—Communications.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651CA-99BA-4158-AC56-2DFCE0E5108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A19FE-B4A4-45AD-9B96-941D18E106D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120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53" tIns="48327" rIns="96653" bIns="48327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5" name="Slide Number Placeholder 3"/>
          <p:cNvSpPr txBox="1">
            <a:spLocks noGrp="1"/>
          </p:cNvSpPr>
          <p:nvPr/>
        </p:nvSpPr>
        <p:spPr bwMode="auto">
          <a:xfrm>
            <a:off x="4142962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7" rIns="96653" bIns="48327" anchor="b"/>
          <a:lstStyle/>
          <a:p>
            <a:pPr algn="r"/>
            <a:fld id="{8D5BE52C-70B1-44B9-B3E6-4FF5410D2615}" type="slidenum">
              <a:rPr lang="en-US" sz="1200">
                <a:latin typeface="Calibri" pitchFamily="34" charset="0"/>
              </a:rPr>
              <a:pPr algn="r"/>
              <a:t>6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0" i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Resume’s are not important to these people in my opinion.  How about replacing this slide with a nice collage of your faces and names.  You can say what you want to about your experience if you wish.  Associating names with faces is more important. </a:t>
            </a:r>
            <a:endParaRPr lang="en-US" sz="1200" b="0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 to handouts</a:t>
            </a:r>
            <a:r>
              <a:rPr lang="en-US" baseline="0" dirty="0" smtClean="0"/>
              <a:t> for content specifics.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Emphasize </a:t>
            </a:r>
            <a:r>
              <a:rPr lang="en-US" u="sng" dirty="0" smtClean="0"/>
              <a:t>imminent</a:t>
            </a:r>
            <a:r>
              <a:rPr lang="en-US" dirty="0" smtClean="0"/>
              <a:t> vs. </a:t>
            </a:r>
            <a:r>
              <a:rPr lang="en-US" u="sng" dirty="0" smtClean="0"/>
              <a:t>potential</a:t>
            </a:r>
            <a:r>
              <a:rPr lang="en-US" dirty="0" smtClean="0"/>
              <a:t> threats, and low to moderate vs. high</a:t>
            </a:r>
            <a:r>
              <a:rPr lang="en-US" baseline="0" dirty="0" smtClean="0"/>
              <a:t> threats to people and property.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Refer to handouts</a:t>
            </a:r>
            <a:r>
              <a:rPr lang="en-US" baseline="0" dirty="0" smtClean="0"/>
              <a:t> for content specifics.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E0561-174C-4B56-AE65-FD3A1BF47AA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B81B8CA-A5CD-4727-831B-681A6EFD1E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359F05-E262-4CFB-873C-D21D3088294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3533A-13D2-4729-8D8C-42CA1B08A3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B8CA-A5CD-4727-831B-681A6EFD1E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61E4-19CA-4449-8029-7A11DA9A3F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76636-B3C9-4269-860B-50DD4BC78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03DC-BF54-46D3-83F8-0CAD475AE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1F5FB83-2814-47A8-9F1D-6DE11A2614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94CC3-5420-42E7-BBD2-68726EC74B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78975-F2B2-4FA6-86CF-1BCBC34936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ACDF3-49A5-41F5-83A4-14446E75859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C3B94-024D-4AB5-8350-8FD48D9B6E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864C6-9C59-4396-9BEB-D3807AC96A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C73A577-B0A4-451F-880D-017222D0B1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CFB17C-071D-4F28-967E-91EF589774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1C496E9-9182-4DD8-B6C5-6202B65EF6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894background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4763"/>
            <a:ext cx="918686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opy of 0_21_050207_texas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7938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udlogo_bordertransparent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28600" y="304800"/>
            <a:ext cx="1371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66048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048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6048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1C496E9-9182-4DD8-B6C5-6202B65EF6A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30" name="Picture 10" descr="nws_transparen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6338" y="304800"/>
            <a:ext cx="13890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7.gif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imated_lightning_left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0" y="533401"/>
            <a:ext cx="5715000" cy="4953000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429000"/>
            <a:ext cx="8610599" cy="19812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n-US" sz="2000" dirty="0" smtClean="0">
                <a:latin typeface="Arial" charset="0"/>
              </a:rPr>
              <a:t/>
            </a:r>
            <a:br>
              <a:rPr lang="en-US" sz="2000" dirty="0" smtClean="0">
                <a:latin typeface="Arial" charset="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Genesis Weather Solutions</a:t>
            </a:r>
          </a:p>
          <a:p>
            <a:pPr eaLnBrk="1" hangingPunct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Skyview Weather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JP Consulting</a:t>
            </a:r>
          </a:p>
          <a:p>
            <a:pPr eaLnBrk="1" hangingPunct="1"/>
            <a:endParaRPr lang="en-US" sz="2800" b="1" dirty="0" smtClean="0">
              <a:latin typeface="Arial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534400" cy="1600200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Flash Flood Prediction Program Training </a:t>
            </a:r>
            <a:b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Douglas County, Colorado</a:t>
            </a:r>
            <a:b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</a:b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March 7, 2011</a:t>
            </a:r>
            <a:endParaRPr lang="en-US" sz="20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53" name="Picture 5" descr="D:\GWSProjects\F2P2\2010\F2P2_Training\Images\g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38054"/>
            <a:ext cx="156535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GWSProjects\F2P2\2010\F2P2_Training\Images\sky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598527"/>
            <a:ext cx="2594164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GWSProjects\F2P2\2010\F2P2_Training\JP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83236"/>
            <a:ext cx="1003335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dlogo_bordertransparent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83446"/>
            <a:ext cx="1443572" cy="14453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57400" y="457200"/>
            <a:ext cx="6096000" cy="12954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Urban Drainage and </a:t>
            </a:r>
            <a:b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Flood Control District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84775"/>
          </a:xfr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PROJECT ROLES &amp; RESPONSIBILITIES</a:t>
            </a:r>
            <a:endParaRPr lang="en-US" sz="3600" b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3400" y="1219201"/>
            <a:ext cx="8610600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</a:rPr>
              <a:t>Bryan Rappolt – </a:t>
            </a:r>
            <a:r>
              <a:rPr lang="en-US" sz="2800" b="0" dirty="0">
                <a:solidFill>
                  <a:schemeClr val="tx1"/>
                </a:solidFill>
              </a:rPr>
              <a:t>Project Manager, Senior Operational Meteorologist, Quality Assurance and Quality Control (QA/QC)</a:t>
            </a:r>
          </a:p>
          <a:p>
            <a:pPr eaLnBrk="1" hangingPunct="1">
              <a:spcBef>
                <a:spcPct val="50000"/>
              </a:spcBef>
            </a:pPr>
            <a:endParaRPr lang="en-US" sz="16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</a:rPr>
              <a:t>Tim Tonge – </a:t>
            </a:r>
            <a:r>
              <a:rPr lang="en-US" sz="2800" b="0" dirty="0">
                <a:solidFill>
                  <a:schemeClr val="tx1"/>
                </a:solidFill>
              </a:rPr>
              <a:t>Senior Weather Forecaster and Communications Manager</a:t>
            </a:r>
          </a:p>
          <a:p>
            <a:pPr eaLnBrk="1" hangingPunct="1">
              <a:spcBef>
                <a:spcPct val="50000"/>
              </a:spcBef>
            </a:pPr>
            <a:endParaRPr lang="en-US" sz="16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</a:rPr>
              <a:t>Brad Simmons – </a:t>
            </a:r>
            <a:r>
              <a:rPr lang="en-US" sz="2800" b="0" dirty="0">
                <a:solidFill>
                  <a:schemeClr val="tx1"/>
                </a:solidFill>
              </a:rPr>
              <a:t>Operational Meteorologist</a:t>
            </a:r>
          </a:p>
          <a:p>
            <a:pPr eaLnBrk="1" hangingPunct="1">
              <a:spcBef>
                <a:spcPct val="50000"/>
              </a:spcBef>
            </a:pPr>
            <a:endParaRPr lang="en-US" sz="16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solidFill>
                  <a:schemeClr val="tx1"/>
                </a:solidFill>
              </a:rPr>
              <a:t>Chris Anderson</a:t>
            </a:r>
            <a:r>
              <a:rPr lang="en-US" sz="2800" b="0" dirty="0">
                <a:solidFill>
                  <a:schemeClr val="tx1"/>
                </a:solidFill>
              </a:rPr>
              <a:t>– Junior Meteorologist</a:t>
            </a:r>
          </a:p>
          <a:p>
            <a:pPr eaLnBrk="1" hangingPunct="1">
              <a:spcBef>
                <a:spcPct val="50000"/>
              </a:spcBef>
            </a:pPr>
            <a:endParaRPr lang="en-US" sz="2800" b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sz="2800" b="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9812163">
            <a:off x="627137" y="3549989"/>
            <a:ext cx="76962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Eliminate slide…see my previous comment.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4559"/>
            <a:ext cx="7772400" cy="769441"/>
          </a:xfr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F2P2 PRIMARY OBJECTIVE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1946970"/>
            <a:ext cx="815340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0" u="sng" dirty="0" smtClean="0">
                <a:solidFill>
                  <a:schemeClr val="tx1"/>
                </a:solidFill>
              </a:rPr>
              <a:t>Predict</a:t>
            </a:r>
            <a:r>
              <a:rPr lang="en-US" sz="2800" b="0" dirty="0" smtClean="0">
                <a:solidFill>
                  <a:schemeClr val="tx1"/>
                </a:solidFill>
              </a:rPr>
              <a:t> and </a:t>
            </a:r>
            <a:r>
              <a:rPr lang="en-US" sz="2800" b="0" u="sng" dirty="0" smtClean="0">
                <a:solidFill>
                  <a:schemeClr val="tx1"/>
                </a:solidFill>
              </a:rPr>
              <a:t>disseminate</a:t>
            </a:r>
            <a:r>
              <a:rPr lang="en-US" sz="2800" b="0" dirty="0" smtClean="0">
                <a:solidFill>
                  <a:schemeClr val="tx1"/>
                </a:solidFill>
              </a:rPr>
              <a:t> information to District local governments about potential and imminent flood threats (</a:t>
            </a:r>
            <a:r>
              <a:rPr lang="en-US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primarily flash flood threats</a:t>
            </a:r>
            <a:r>
              <a:rPr lang="en-US" sz="2800" b="0" dirty="0" smtClean="0">
                <a:solidFill>
                  <a:schemeClr val="tx1"/>
                </a:solidFill>
              </a:rPr>
              <a:t>) based on meteorological conditions before heavy rainfall occurs, thus providing local governments with adequate lead-time to respond pro-actively and effectively.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1547813" y="1200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2600" y="5562600"/>
            <a:ext cx="6062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Saving lives and property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81000" y="373559"/>
            <a:ext cx="8458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</a:t>
            </a: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</a:t>
            </a: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</a:t>
            </a:r>
            <a:endParaRPr 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997700" y="1600200"/>
            <a:ext cx="1841500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3000 mi</a:t>
            </a:r>
            <a:r>
              <a:rPr lang="en-US" sz="2800" baseline="30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^2</a:t>
            </a:r>
            <a:endParaRPr lang="en-US" sz="22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Population:</a:t>
            </a:r>
            <a:b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2.8 </a:t>
            </a: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2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Elevation Range:</a:t>
            </a:r>
            <a:b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5,000 to</a:t>
            </a:r>
            <a:b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10,500 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143" t="12190" r="15714" b="8571"/>
          <a:stretch>
            <a:fillRect/>
          </a:stretch>
        </p:blipFill>
        <p:spPr bwMode="auto">
          <a:xfrm>
            <a:off x="398585" y="1371600"/>
            <a:ext cx="661181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37930"/>
            <a:ext cx="7848600" cy="4862870"/>
          </a:xfrm>
        </p:spPr>
        <p:txBody>
          <a:bodyPr>
            <a:normAutofit/>
          </a:bodyPr>
          <a:lstStyle/>
          <a:p>
            <a:pPr marL="0" indent="0" defTabSz="842963"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Metwatch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 Provide meteorological watch (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Metwatch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) for weather conditions capable of producing flooding.</a:t>
            </a:r>
          </a:p>
          <a:p>
            <a:pPr marL="0" indent="0" defTabSz="842963"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Internal Notifications (Messages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):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  Notify affected local governments whenever potential or imminent flood threats exist.</a:t>
            </a:r>
          </a:p>
          <a:p>
            <a:pPr marL="0" indent="0" defTabSz="842963"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Basin-Specific Flood Warning Plans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: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Provide operational support to local governments and participate in exercises.</a:t>
            </a:r>
          </a:p>
          <a:p>
            <a:pPr marL="0" indent="0" defTabSz="842963"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NWS Coordination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  Maintain communications with the National Weather Service Forecast Office in Boulder.</a:t>
            </a:r>
          </a:p>
          <a:p>
            <a:pPr marL="0" indent="0" defTabSz="842963"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Communications Log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: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Maintain written record of all verbal communications and forecast products issued.</a:t>
            </a:r>
          </a:p>
          <a:p>
            <a:pPr marL="0" indent="0" defTabSz="842963"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Reservoir Release Notifications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charset="0"/>
              </a:rPr>
              <a:t>  Notify affected local governments of reservoir releases from Cherry Creek, Chatfield and Bear Creek Lake dams by the U.S. Army Corps of Engineers.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5316"/>
            <a:ext cx="8229600" cy="770084"/>
          </a:xfrm>
          <a:noFill/>
        </p:spPr>
        <p:txBody>
          <a:bodyPr wrap="square" lIns="92075" tIns="46038" rIns="92075" bIns="46038">
            <a:spAutoFit/>
          </a:bodyPr>
          <a:lstStyle/>
          <a:p>
            <a:pPr algn="ctr" eaLnBrk="1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ROLE OF THE PMS</a:t>
            </a:r>
            <a:endParaRPr lang="en-US" sz="4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176812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5316"/>
            <a:ext cx="8229600" cy="770084"/>
          </a:xfrm>
          <a:noFill/>
        </p:spPr>
        <p:txBody>
          <a:bodyPr wrap="square" lIns="92075" tIns="46038" rIns="92075" bIns="46038">
            <a:spAutoFit/>
          </a:bodyPr>
          <a:lstStyle/>
          <a:p>
            <a:pPr algn="ctr" eaLnBrk="1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MESSAGE CRITERIA</a:t>
            </a:r>
            <a:endParaRPr lang="en-US" sz="4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176812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5316"/>
            <a:ext cx="8229600" cy="770084"/>
          </a:xfrm>
          <a:noFill/>
        </p:spPr>
        <p:txBody>
          <a:bodyPr wrap="square" lIns="92075" tIns="46038" rIns="92075" bIns="46038">
            <a:spAutoFit/>
          </a:bodyPr>
          <a:lstStyle/>
          <a:p>
            <a:pPr algn="ctr" eaLnBrk="1" hangingPunct="1"/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F2P2 Bulletin Board Products</a:t>
            </a:r>
            <a:endParaRPr lang="en-US" sz="4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79" b="82707"/>
          <a:stretch>
            <a:fillRect/>
          </a:stretch>
        </p:blipFill>
        <p:spPr bwMode="auto">
          <a:xfrm>
            <a:off x="381000" y="1828800"/>
            <a:ext cx="4114800" cy="74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071"/>
          <a:stretch>
            <a:fillRect/>
          </a:stretch>
        </p:blipFill>
        <p:spPr bwMode="auto">
          <a:xfrm>
            <a:off x="381000" y="3352800"/>
            <a:ext cx="4114800" cy="73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897"/>
          <a:stretch>
            <a:fillRect/>
          </a:stretch>
        </p:blipFill>
        <p:spPr bwMode="auto">
          <a:xfrm>
            <a:off x="381000" y="4891292"/>
            <a:ext cx="4114800" cy="7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4337"/>
          <a:stretch>
            <a:fillRect/>
          </a:stretch>
        </p:blipFill>
        <p:spPr bwMode="auto">
          <a:xfrm>
            <a:off x="4648200" y="1828800"/>
            <a:ext cx="4114800" cy="85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00" y="1396425"/>
            <a:ext cx="23381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by 11AM</a:t>
            </a:r>
            <a:endParaRPr lang="en-US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905780"/>
            <a:ext cx="38347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Message Issuance</a:t>
            </a:r>
            <a:endParaRPr lang="en-US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4415135"/>
            <a:ext cx="305404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&gt;1.5 in/hr Potential</a:t>
            </a:r>
            <a:endParaRPr lang="en-US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1392535"/>
            <a:ext cx="3886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Most Anticipated</a:t>
            </a:r>
            <a:endParaRPr lang="en-US" sz="2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/>
          <a:srcRect l="21856" t="20413" r="27484" b="5619"/>
          <a:stretch>
            <a:fillRect/>
          </a:stretch>
        </p:blipFill>
        <p:spPr bwMode="auto">
          <a:xfrm>
            <a:off x="4648200" y="2667000"/>
            <a:ext cx="41148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305800" cy="4586513"/>
          </a:xfrm>
          <a:noFill/>
        </p:spPr>
        <p:txBody>
          <a:bodyPr wrap="square" lIns="92075" tIns="46038" rIns="92075" bIns="46038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Message 1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Street Flood Advisory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–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potential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threat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low impact or “nuisance”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flooding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Red Flood Alert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imminent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threat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of low impact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flooding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Message 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NWS Flash Flood Watch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–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potential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high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threat to life and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property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Message 3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NWS Flash Flood Warning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–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imminent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or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occurring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threat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to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life &amp; property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Message 4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All Clear!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63761"/>
            <a:ext cx="6629400" cy="831639"/>
          </a:xfrm>
          <a:noFill/>
        </p:spPr>
        <p:txBody>
          <a:bodyPr lIns="92075" tIns="46038" rIns="92075" bIns="46038">
            <a:spAutoFit/>
          </a:bodyPr>
          <a:lstStyle/>
          <a:p>
            <a:pPr algn="ctr" eaLnBrk="1" hangingPunct="1"/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F2P2 Notifications</a:t>
            </a:r>
            <a:endParaRPr lang="en-US" sz="5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75260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WHY NUMBERED MESSAGES INSTEAD OF JUST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PLAIN LANGUAGE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362200"/>
            <a:ext cx="86106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term “MESSAGE” identifies UDFCD’s private meteorologist as the information source.  NWS never uses this term in their product</a:t>
            </a:r>
            <a:r>
              <a:rPr lang="en-US" sz="2000" b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</a:t>
            </a:r>
          </a:p>
          <a:p>
            <a:pPr marL="274320" indent="-274320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Avoids confusion with comparable NWS products: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and Small Stream Flood Advisory (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Message 1 &amp; RFA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731520" lvl="1" indent="-274320"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Watch/Flash Flood Watch (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Message 2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731520" lvl="1" indent="-274320">
              <a:spcAft>
                <a:spcPts val="1800"/>
              </a:spcAft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Warning/Flash Flood Warning (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Message 3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274320" indent="-274320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 (1,2,3,4) and code words like “Red Flood Alert” indicate threat levels and urgency.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763000" cy="1600200"/>
          </a:xfrm>
          <a:noFill/>
        </p:spPr>
        <p:txBody>
          <a:bodyPr anchor="ctr" anchorCtr="0"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HOW F2P2 PRODUCTS ARE DISSEMINATED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81000" y="2201882"/>
            <a:ext cx="8458200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2250" indent="-2222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Telephone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Product reception verification and specific weather information - “Verbal handholding”</a:t>
            </a:r>
          </a:p>
          <a:p>
            <a:pPr marL="457200" indent="-457200" eaLnBrk="1" hangingPunct="1"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Sent as 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color 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 attachment</a:t>
            </a:r>
          </a:p>
          <a:p>
            <a:pPr marL="457200" indent="-457200" eaLnBrk="1" hangingPunct="1"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Short Message Service 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(SMS)</a:t>
            </a:r>
          </a:p>
          <a:p>
            <a:pPr marL="457200" indent="-457200" eaLnBrk="1" hangingPunct="1"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Posted 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F2P2 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 webpage</a:t>
            </a:r>
            <a:endParaRPr lang="en-US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eaLnBrk="1" hangingPunct="1"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Pager 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Text messages sent 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alphanumeric 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pagers</a:t>
            </a:r>
          </a:p>
          <a:p>
            <a:pPr marL="457200" indent="-457200" eaLnBrk="1" hangingPunct="1">
              <a:spcBef>
                <a:spcPts val="1800"/>
              </a:spcBef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Fax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Hardcopy black/white products</a:t>
            </a:r>
            <a:endParaRPr lang="en-US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1" y="1006739"/>
            <a:ext cx="7696199" cy="547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61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</a:t>
            </a: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WEBPAGE – http://f2p2.udfcd.org  </a:t>
            </a:r>
            <a:endParaRPr 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68300" y="407670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27"/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8153400" cy="4308872"/>
          </a:xfrm>
        </p:spPr>
        <p:txBody>
          <a:bodyPr wrap="square">
            <a:spAutoFit/>
          </a:bodyPr>
          <a:lstStyle/>
          <a:p>
            <a:pPr marL="457200" indent="-457200" defTabSz="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v"/>
              <a:tabLst>
                <a:tab pos="406400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Introductions</a:t>
            </a:r>
          </a:p>
          <a:p>
            <a:pPr marL="457200" indent="-457200" defTabSz="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v"/>
              <a:tabLst>
                <a:tab pos="406400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F2P2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History and Purpose</a:t>
            </a:r>
          </a:p>
          <a:p>
            <a:pPr marL="457200" indent="-457200" defTabSz="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v"/>
              <a:tabLst>
                <a:tab pos="406400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Private Meteorological Service’s (PMS) role in the District’s Flash Flood Prediction Program (F2P2)</a:t>
            </a:r>
          </a:p>
          <a:p>
            <a:pPr marL="457200" indent="-457200" defTabSz="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v"/>
              <a:tabLst>
                <a:tab pos="406400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Forecast products and issuance criteria</a:t>
            </a:r>
          </a:p>
          <a:p>
            <a:pPr marL="457200" indent="-457200" defTabSz="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v"/>
              <a:tabLst>
                <a:tab pos="406400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Douglas County F2P2 Statistics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457200" indent="-457200" defTabSz="457200" eaLnBrk="1" hangingPunct="1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Wingdings" pitchFamily="2" charset="2"/>
              <a:buChar char="v"/>
              <a:tabLst>
                <a:tab pos="406400" algn="l"/>
              </a:tabLst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Group discussion/Questions/Feedback</a:t>
            </a:r>
            <a:endParaRPr lang="en-US" sz="24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AGENDA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22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</a:t>
            </a: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 WEBPAGE</a:t>
            </a:r>
          </a:p>
          <a:p>
            <a:pPr algn="ctr">
              <a:spcBef>
                <a:spcPts val="0"/>
              </a:spcBef>
            </a:pP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http://f2p2.udfcd.org/generator/ </a:t>
            </a:r>
            <a:endParaRPr 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1466" t="18338" r="5511" b="4618"/>
          <a:stretch>
            <a:fillRect/>
          </a:stretch>
        </p:blipFill>
        <p:spPr bwMode="auto">
          <a:xfrm>
            <a:off x="685800" y="1524000"/>
            <a:ext cx="7848600" cy="498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508337"/>
            <a:ext cx="822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FWP SUBSCRIPTION WEBPAGE http://lists.udfcd.org </a:t>
            </a:r>
            <a:endParaRPr 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139" t="17662" r="15538" b="42857"/>
          <a:stretch>
            <a:fillRect/>
          </a:stretch>
        </p:blipFill>
        <p:spPr bwMode="auto">
          <a:xfrm>
            <a:off x="401053" y="1752600"/>
            <a:ext cx="837397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22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EMAIL SUBSCRIPTIONS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7500" r="18750" b="19000"/>
          <a:stretch>
            <a:fillRect/>
          </a:stretch>
        </p:blipFill>
        <p:spPr bwMode="auto">
          <a:xfrm>
            <a:off x="1066800" y="990600"/>
            <a:ext cx="7010400" cy="556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22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…more F2P2 SUBSCRIPTIONS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7500" t="6000" r="18750" b="52000"/>
          <a:stretch>
            <a:fillRect/>
          </a:stretch>
        </p:blipFill>
        <p:spPr bwMode="auto">
          <a:xfrm>
            <a:off x="381000" y="2362200"/>
            <a:ext cx="832757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1000" y="1777425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 Message Potential</a:t>
            </a:r>
            <a:endParaRPr lang="en-US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029200"/>
            <a:ext cx="3581400" cy="3048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22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…more F2P2 SUBSCRIPTIONS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066800"/>
            <a:ext cx="609600" cy="5509200"/>
          </a:xfrm>
          <a:prstGeom prst="rect">
            <a:avLst/>
          </a:prstGeom>
          <a:noFill/>
        </p:spPr>
        <p:txBody>
          <a:bodyPr vert="horz" wrap="square" lIns="91440" tIns="45720" rIns="91440" bIns="45720" anchor="ctr" anchorCtr="1">
            <a:spAutoFit/>
          </a:bodyPr>
          <a:lstStyle/>
          <a:p>
            <a: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MESSAGES</a:t>
            </a:r>
            <a:endParaRPr lang="en-US" sz="4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8801" t="9000" r="20051" b="7000"/>
          <a:stretch>
            <a:fillRect/>
          </a:stretch>
        </p:blipFill>
        <p:spPr bwMode="auto">
          <a:xfrm>
            <a:off x="1219200" y="1066800"/>
            <a:ext cx="716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95400" y="5867400"/>
            <a:ext cx="3200400" cy="3048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95400" y="3124200"/>
            <a:ext cx="3200400" cy="304800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8229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ALERT SYSTEM WEBPAGE</a:t>
            </a:r>
          </a:p>
          <a:p>
            <a:pPr algn="ctr">
              <a:spcBef>
                <a:spcPts val="0"/>
              </a:spcBef>
            </a:pPr>
            <a:r>
              <a:rPr lang="en-US" sz="3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http://alert2.udfcd.org </a:t>
            </a:r>
            <a:endParaRPr lang="en-US" sz="3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624" t="17662" r="2538" b="4416"/>
          <a:stretch>
            <a:fillRect/>
          </a:stretch>
        </p:blipFill>
        <p:spPr bwMode="auto">
          <a:xfrm>
            <a:off x="414528" y="1295400"/>
            <a:ext cx="827227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1015492" y="2197100"/>
            <a:ext cx="2350008" cy="48463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F2P2 Webpage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991115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315200" cy="54848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1027"/>
          <p:cNvSpPr txBox="1">
            <a:spLocks noChangeArrowheads="1"/>
          </p:cNvSpPr>
          <p:nvPr/>
        </p:nvSpPr>
        <p:spPr bwMode="auto">
          <a:xfrm>
            <a:off x="381000" y="360402"/>
            <a:ext cx="861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chemeClr val="tx1"/>
                </a:solidFill>
              </a:rPr>
              <a:t>F2P2 FLOOD PREDICTION CENTER (FPC)</a:t>
            </a:r>
          </a:p>
        </p:txBody>
      </p:sp>
    </p:spTree>
    <p:extLst>
      <p:ext uri="{BB962C8B-B14F-4D97-AF65-F5344CB8AC3E}">
        <p14:creationId xmlns:p14="http://schemas.microsoft.com/office/powerpoint/2010/main" xmlns="" val="256649959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381000" y="533400"/>
            <a:ext cx="838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 CONTACT INFORMATION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85800" y="1752601"/>
            <a:ext cx="800100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Flood Prediction Center (FPC): 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303.458.0789 </a:t>
            </a:r>
            <a:b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Staffed </a:t>
            </a:r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only when 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MESSAGES are in effect.</a:t>
            </a:r>
            <a:endParaRPr lang="en-US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Skyview Weather (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WPC-1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303.688.9175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Weather Solutions (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WPC-2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303.927.6522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Email:  </a:t>
            </a:r>
            <a:r>
              <a:rPr lang="en-US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f2p2@skyview-wx.com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endParaRPr lang="en-US" sz="9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UDFCD:  303.455.6277 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ighlands Ranch TWP Wx.jpg"/>
          <p:cNvPicPr>
            <a:picLocks noChangeAspect="1"/>
          </p:cNvPicPr>
          <p:nvPr/>
        </p:nvPicPr>
        <p:blipFill>
          <a:blip r:embed="rId3"/>
          <a:srcRect l="28299" t="20096" r="32639"/>
          <a:stretch>
            <a:fillRect/>
          </a:stretch>
        </p:blipFill>
        <p:spPr>
          <a:xfrm>
            <a:off x="2667000" y="2362200"/>
            <a:ext cx="1488638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9" name="Text Box 1027"/>
          <p:cNvSpPr txBox="1">
            <a:spLocks noChangeArrowheads="1"/>
          </p:cNvSpPr>
          <p:nvPr/>
        </p:nvSpPr>
        <p:spPr bwMode="auto">
          <a:xfrm>
            <a:off x="685800" y="325438"/>
            <a:ext cx="86312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509588" eaLnBrk="0" hangingPunct="0"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968375" indent="525463" eaLnBrk="0" hangingPunct="0"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lvl="3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2200" b="0" dirty="0"/>
          </a:p>
          <a:p>
            <a:pPr lvl="1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8" name="Picture 7" descr="GOES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40339" y="457200"/>
            <a:ext cx="3027461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D:\Presentations\tow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7" y="1295399"/>
            <a:ext cx="2366963" cy="438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Presentations\Radiosonde-wx-ballo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1600"/>
            <a:ext cx="2259542" cy="322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Presentations\aso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1153" y="2514600"/>
            <a:ext cx="2890585" cy="325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5944" y="5791200"/>
            <a:ext cx="8330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Radar, satellite, upper air soundings, profilers, ACARS, lightning detection, rainfall, stream levels, weather stations, spotter reports</a:t>
            </a:r>
            <a:endParaRPr lang="en-U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MVC-016X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2339975" y="3962400"/>
            <a:ext cx="255905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Rampart Range Road P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3721" y="4069404"/>
            <a:ext cx="1494679" cy="172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166290">
            <a:off x="1911731" y="890424"/>
            <a:ext cx="2590800" cy="1777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915400" cy="1200329"/>
          </a:xfrm>
        </p:spPr>
        <p:txBody>
          <a:bodyPr anchor="ctr" anchorCtr="0">
            <a:spAutoFit/>
          </a:bodyPr>
          <a:lstStyle/>
          <a:p>
            <a:pPr algn="ctr" eaLnBrk="1" hangingPunct="1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WEATHER DATA &amp; REAL-TIME OBSERVATIONS</a:t>
            </a:r>
          </a:p>
        </p:txBody>
      </p:sp>
      <p:pic>
        <p:nvPicPr>
          <p:cNvPr id="13" name="Picture 12" descr="animated_lightning_left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00" y="228600"/>
            <a:ext cx="13716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3554897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jun2010_wdt1.jpg"/>
          <p:cNvPicPr>
            <a:picLocks noChangeAspect="1"/>
          </p:cNvPicPr>
          <p:nvPr/>
        </p:nvPicPr>
        <p:blipFill>
          <a:blip r:embed="rId3"/>
          <a:srcRect l="48333" t="16690" r="17500" b="46003"/>
          <a:stretch>
            <a:fillRect/>
          </a:stretch>
        </p:blipFill>
        <p:spPr>
          <a:xfrm>
            <a:off x="762000" y="767575"/>
            <a:ext cx="7467600" cy="5099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Situational Awareness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weath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400425"/>
            <a:ext cx="2857500" cy="2619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29283" t="44220" r="32868" b="20000"/>
          <a:stretch>
            <a:fillRect/>
          </a:stretch>
        </p:blipFill>
        <p:spPr bwMode="auto">
          <a:xfrm>
            <a:off x="112985" y="4114800"/>
            <a:ext cx="3468415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600069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useful Internet tools for forecasters and decision makers.</a:t>
            </a:r>
            <a:endParaRPr lang="en-US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2133600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25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Urban Drainage &amp; Flood Control District </a:t>
            </a:r>
            <a:br>
              <a:rPr lang="en-US" sz="4000" dirty="0">
                <a:solidFill>
                  <a:srgbClr val="FF25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dirty="0" smtClean="0">
                <a:solidFill>
                  <a:srgbClr val="FF25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Flood Warning Program</a:t>
            </a:r>
            <a:endParaRPr lang="en-US" sz="4000" dirty="0">
              <a:solidFill>
                <a:srgbClr val="FF25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04800" y="5867400"/>
            <a:ext cx="8610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>
                <a:solidFill>
                  <a:srgbClr val="0000D2"/>
                </a:solidFill>
                <a:latin typeface="Times New Roman" pitchFamily="18" charset="0"/>
              </a:rPr>
              <a:t>Serving the greater Denver/Boulder metropolitan area since 1979</a:t>
            </a:r>
            <a:br>
              <a:rPr lang="en-US" sz="2000" i="1">
                <a:solidFill>
                  <a:srgbClr val="0000D2"/>
                </a:solidFill>
                <a:latin typeface="Times New Roman" pitchFamily="18" charset="0"/>
              </a:rPr>
            </a:br>
            <a:r>
              <a:rPr lang="en-US" sz="2000" i="1">
                <a:solidFill>
                  <a:srgbClr val="0000D2"/>
                </a:solidFill>
                <a:latin typeface="Times New Roman" pitchFamily="18" charset="0"/>
              </a:rPr>
              <a:t>in cooperation with NOAA’s National Weather Service</a:t>
            </a:r>
          </a:p>
        </p:txBody>
      </p:sp>
      <p:sp>
        <p:nvSpPr>
          <p:cNvPr id="608263" name="Rectangle 7"/>
          <p:cNvSpPr>
            <a:spLocks noChangeArrowheads="1"/>
          </p:cNvSpPr>
          <p:nvPr/>
        </p:nvSpPr>
        <p:spPr bwMode="auto">
          <a:xfrm>
            <a:off x="1600200" y="342900"/>
            <a:ext cx="5943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pitchFamily="34" charset="0"/>
              </a:rPr>
              <a:t>A 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pitchFamily="34" charset="0"/>
              </a:rPr>
              <a:t>Federal/Regional/Local </a:t>
            </a: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pitchFamily="34" charset="0"/>
              </a:rPr>
              <a:t/>
            </a:r>
            <a:b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pitchFamily="34" charset="0"/>
              </a:rPr>
            </a:br>
            <a:r>
              <a:rPr 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pitchFamily="34" charset="0"/>
              </a:rPr>
              <a:t>Early Warning Partnership</a:t>
            </a:r>
          </a:p>
        </p:txBody>
      </p:sp>
      <p:pic>
        <p:nvPicPr>
          <p:cNvPr id="9" name="Picture 8" descr="animated_lightning_lef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615333"/>
            <a:ext cx="3276600" cy="21758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195918" y="4271683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Kevin G. Stewart, P.E.</a:t>
            </a:r>
          </a:p>
          <a:p>
            <a:pPr algn="ctr"/>
            <a:r>
              <a:rPr lang="en-US" sz="16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Manager, Information Services &amp; Flood Warning Program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xplosion 1 10"/>
          <p:cNvSpPr/>
          <p:nvPr/>
        </p:nvSpPr>
        <p:spPr>
          <a:xfrm>
            <a:off x="3429000" y="5105400"/>
            <a:ext cx="609600" cy="5334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Chart 1"/>
          <p:cNvGraphicFramePr/>
          <p:nvPr/>
        </p:nvGraphicFramePr>
        <p:xfrm>
          <a:off x="1219200" y="1143000"/>
          <a:ext cx="6629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6034868"/>
              </p:ext>
            </p:extLst>
          </p:nvPr>
        </p:nvGraphicFramePr>
        <p:xfrm>
          <a:off x="1295400" y="5029200"/>
          <a:ext cx="6476997" cy="1419225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926344"/>
                <a:gridCol w="1160687"/>
                <a:gridCol w="691999"/>
                <a:gridCol w="1251101"/>
                <a:gridCol w="1223433"/>
                <a:gridCol w="1223433"/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Year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Message </a:t>
                      </a:r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1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RFA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Message </a:t>
                      </a:r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2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Message </a:t>
                      </a:r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3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Voice Contact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62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34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12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56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62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16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30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62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46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24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74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621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27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10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 smtClean="0">
                          <a:effectLst/>
                          <a:latin typeface="Arial"/>
                        </a:rPr>
                        <a:t>44</a:t>
                      </a:r>
                      <a:endParaRPr lang="en-US" sz="15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381000" y="381000"/>
            <a:ext cx="8382000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 fontScale="85000" lnSpcReduction="10000"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DOUGLAS COUNTY F2P2 STATISTICS</a:t>
            </a:r>
            <a:endParaRPr lang="en-US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2159000" y="3340100"/>
            <a:ext cx="762000" cy="685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12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3657600" y="3822700"/>
            <a:ext cx="762000" cy="685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5118100" y="2590800"/>
            <a:ext cx="762000" cy="685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24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6591300" y="3441700"/>
            <a:ext cx="762000" cy="685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10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82920" y="5087620"/>
            <a:ext cx="640080" cy="18288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76500" y="5092700"/>
            <a:ext cx="640080" cy="1828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68800" y="5092700"/>
            <a:ext cx="640080" cy="1828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GWSProjects\F2P2\2010\F2P2_Training\Images\g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8054"/>
            <a:ext cx="1447800" cy="7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GWSProjects\F2P2\2010\F2P2_Training\Images\sky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6662" y="5598528"/>
            <a:ext cx="2470738" cy="7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GWSProjects\F2P2\2010\F2P2_Training\JP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83237"/>
            <a:ext cx="996755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dlogo_bordertransparen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83446"/>
            <a:ext cx="1443572" cy="144535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listening</a:t>
            </a:r>
            <a:endParaRPr lang="en-US" sz="5400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Feedback…Questions…Comments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57400" y="457200"/>
            <a:ext cx="6477000" cy="12954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r"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Urban Drainage and Flood Control District</a:t>
            </a:r>
          </a:p>
          <a:p>
            <a:pPr algn="r"/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Flood Prediction Program Training </a:t>
            </a:r>
            <a:b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Douglas County, Colorado, March 7, 2011</a:t>
            </a:r>
            <a:endParaRPr lang="en-US" sz="20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9375" t="8000" r="18750" b="5000"/>
          <a:stretch>
            <a:fillRect/>
          </a:stretch>
        </p:blipFill>
        <p:spPr bwMode="auto">
          <a:xfrm>
            <a:off x="228600" y="152400"/>
            <a:ext cx="8763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28136"/>
            <a:ext cx="8229600" cy="738664"/>
          </a:xfrm>
        </p:spPr>
        <p:txBody>
          <a:bodyPr>
            <a:spAutoFit/>
          </a:bodyPr>
          <a:lstStyle/>
          <a:p>
            <a:pPr algn="r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UDFCD Boundary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Untitl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994025"/>
            <a:ext cx="290671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954088"/>
            <a:ext cx="2820988" cy="23733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88" name="Picture 4" descr="DSC01992"/>
          <p:cNvPicPr>
            <a:picLocks noChangeAspect="1" noChangeArrowheads="1"/>
          </p:cNvPicPr>
          <p:nvPr/>
        </p:nvPicPr>
        <p:blipFill>
          <a:blip r:embed="rId4"/>
          <a:srcRect l="-3845" t="4068" r="3847" b="694"/>
          <a:stretch>
            <a:fillRect/>
          </a:stretch>
        </p:blipFill>
        <p:spPr bwMode="auto">
          <a:xfrm>
            <a:off x="0" y="952500"/>
            <a:ext cx="1981200" cy="1524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89" name="Picture 5" descr="hou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4899025"/>
            <a:ext cx="2819400" cy="18827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0" name="Picture 6" descr="fig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2441575"/>
            <a:ext cx="1905000" cy="1292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1" name="Picture 7" descr="Untitled-29"/>
          <p:cNvPicPr>
            <a:picLocks noChangeAspect="1" noChangeArrowheads="1"/>
          </p:cNvPicPr>
          <p:nvPr/>
        </p:nvPicPr>
        <p:blipFill>
          <a:blip r:embed="rId7"/>
          <a:srcRect t="22260" b="22478"/>
          <a:stretch>
            <a:fillRect/>
          </a:stretch>
        </p:blipFill>
        <p:spPr bwMode="auto">
          <a:xfrm>
            <a:off x="76200" y="5181600"/>
            <a:ext cx="1938338" cy="1600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92" name="Picture 8" descr="Untitl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3729038"/>
            <a:ext cx="2057400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fig0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4063" y="990600"/>
            <a:ext cx="4224337" cy="5791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1322" name="Text Box 10"/>
          <p:cNvSpPr txBox="1">
            <a:spLocks noChangeArrowheads="1"/>
          </p:cNvSpPr>
          <p:nvPr/>
        </p:nvSpPr>
        <p:spPr bwMode="auto">
          <a:xfrm>
            <a:off x="2852738" y="3641725"/>
            <a:ext cx="2555875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rgbClr val="0000D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Big Thompson River </a:t>
            </a:r>
          </a:p>
          <a:p>
            <a:pPr algn="ctr">
              <a:defRPr/>
            </a:pPr>
            <a:r>
              <a:rPr lang="en-US" sz="2000">
                <a:solidFill>
                  <a:srgbClr val="0000D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at Canyon Mouth</a:t>
            </a:r>
          </a:p>
          <a:p>
            <a:pPr algn="ctr">
              <a:defRPr/>
            </a:pPr>
            <a:r>
              <a:rPr lang="en-US" sz="2000">
                <a:solidFill>
                  <a:srgbClr val="0000D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July 31, 1976</a:t>
            </a:r>
          </a:p>
        </p:txBody>
      </p:sp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838200" y="-15875"/>
            <a:ext cx="792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MOTIVATION FOR F2P2</a:t>
            </a:r>
            <a:b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1976 Big Thompson Canyon Flash Flood</a:t>
            </a:r>
            <a:endParaRPr lang="en-US" sz="2800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3003550" y="3200400"/>
            <a:ext cx="2178050" cy="338554"/>
          </a:xfrm>
          <a:prstGeom prst="rect">
            <a:avLst/>
          </a:prstGeom>
          <a:solidFill>
            <a:srgbClr val="FF000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cs typeface="Arial" charset="0"/>
              </a:rPr>
              <a:t>19-foot flood depth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5181600" y="1536700"/>
            <a:ext cx="457200" cy="166370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10" descr="4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3400"/>
            <a:ext cx="24241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1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District ALERT </a:t>
            </a:r>
            <a:r>
              <a:rPr 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Gaging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Network</a:t>
            </a:r>
          </a:p>
        </p:txBody>
      </p:sp>
      <p:pic>
        <p:nvPicPr>
          <p:cNvPr id="37893" name="Picture 14" descr="repea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43000"/>
            <a:ext cx="2438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5" descr="Ward"/>
          <p:cNvPicPr>
            <a:picLocks noChangeAspect="1" noChangeArrowheads="1"/>
          </p:cNvPicPr>
          <p:nvPr/>
        </p:nvPicPr>
        <p:blipFill>
          <a:blip r:embed="rId5"/>
          <a:srcRect l="21954" r="19214"/>
          <a:stretch>
            <a:fillRect/>
          </a:stretch>
        </p:blipFill>
        <p:spPr bwMode="auto">
          <a:xfrm>
            <a:off x="6553200" y="3581400"/>
            <a:ext cx="25908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7" descr="marshall"/>
          <p:cNvPicPr>
            <a:picLocks noChangeAspect="1" noChangeArrowheads="1"/>
          </p:cNvPicPr>
          <p:nvPr/>
        </p:nvPicPr>
        <p:blipFill>
          <a:blip r:embed="rId6"/>
          <a:srcRect l="10980" r="9019"/>
          <a:stretch>
            <a:fillRect/>
          </a:stretch>
        </p:blipFill>
        <p:spPr bwMode="auto">
          <a:xfrm>
            <a:off x="6553200" y="1152525"/>
            <a:ext cx="2590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62200" y="1168400"/>
            <a:ext cx="4267200" cy="56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6248400" cy="2438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local governments with early notifications of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imminent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flood threats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(primarily flash flood threats)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time to take appropriate defensive actions.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600200" y="292100"/>
            <a:ext cx="59436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en-US" sz="4400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pitchFamily="34" charset="0"/>
              </a:rPr>
              <a:t>Flood Warning Program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4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pitchFamily="34" charset="0"/>
              </a:rPr>
              <a:t>Primary Mission</a:t>
            </a:r>
            <a:endParaRPr lang="en-US" sz="4400" dirty="0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80897" name="Picture 1" descr="C:\Users\kstewart\Pictures\Misc. flood pics\WX-CherryCrk-PlatteRvr-20080816-8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65525" y="4267199"/>
            <a:ext cx="3673675" cy="243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3798" y="1788459"/>
            <a:ext cx="209540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Table Mesa 15-aug-2007_news4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7300" y="4191000"/>
            <a:ext cx="37719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chopter_1_9new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214" y="4191000"/>
            <a:ext cx="4291586" cy="251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752600" y="5936159"/>
            <a:ext cx="6062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Saving lives and property</a:t>
            </a:r>
            <a:endParaRPr lang="en-US" sz="4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Weather Solutions &amp; Skyview Weather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Meteorological Support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6" descr="D:\GWSProjects\F2P2\2010\F2P2_Training\Images\sky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754880"/>
            <a:ext cx="230592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GWSProjects\F2P2\2010\F2P2_Training\Images\g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178" y="4754880"/>
            <a:ext cx="139142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838200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en-U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KEY PERSONNEL</a:t>
            </a:r>
            <a:endParaRPr lang="en-US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099" name="Text Box 36"/>
          <p:cNvSpPr txBox="1">
            <a:spLocks noChangeArrowheads="1"/>
          </p:cNvSpPr>
          <p:nvPr/>
        </p:nvSpPr>
        <p:spPr bwMode="auto">
          <a:xfrm>
            <a:off x="533400" y="990600"/>
            <a:ext cx="8305800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2250" indent="-222250" defTabSz="2222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1pPr>
            <a:lvl2pPr marL="742950" indent="-285750" defTabSz="2222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2pPr>
            <a:lvl3pPr marL="1143000" indent="-228600" defTabSz="2222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3pPr>
            <a:lvl4pPr marL="1600200" indent="-228600" defTabSz="2222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4pPr>
            <a:lvl5pPr marL="2057400" indent="-228600" defTabSz="222250" eaLnBrk="0" hangingPunct="0"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2514600" indent="-228600" defTabSz="2222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2971800" indent="-228600" defTabSz="2222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3429000" indent="-228600" defTabSz="2222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3886200" indent="-228600" defTabSz="2222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chemeClr val="tx2"/>
              </a:buClr>
            </a:pPr>
            <a:r>
              <a:rPr lang="en-US" dirty="0" smtClean="0">
                <a:solidFill>
                  <a:schemeClr val="tx1"/>
                </a:solidFill>
              </a:rPr>
              <a:t>Bryan </a:t>
            </a:r>
            <a:r>
              <a:rPr lang="en-US" dirty="0">
                <a:solidFill>
                  <a:schemeClr val="tx1"/>
                </a:solidFill>
              </a:rPr>
              <a:t>Rappolt – Genesis Weather Solutions, LLC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Established Genesis Weather Solutions, LLC in 2005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HDR Engineering, Hydro-meteorological Division – Project Manager 2001 - 2005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Henz Meteorological Services – Operational and Consulting Meteorologist 1992 - 2001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endParaRPr lang="en-US" sz="20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</a:pPr>
            <a:r>
              <a:rPr lang="en-US" dirty="0">
                <a:solidFill>
                  <a:schemeClr val="tx1"/>
                </a:solidFill>
              </a:rPr>
              <a:t>Tim Tonge – Skyview Weather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Acquired Skyview Weather in 1995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Skyview Weather 1994 - 1995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endParaRPr lang="en-US" sz="20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</a:pPr>
            <a:r>
              <a:rPr lang="en-US" dirty="0">
                <a:solidFill>
                  <a:schemeClr val="tx1"/>
                </a:solidFill>
              </a:rPr>
              <a:t>Brad Simmons – Skyview Weather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FontTx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Skyview Weather 2005 -  Present </a:t>
            </a:r>
          </a:p>
          <a:p>
            <a:pPr eaLnBrk="1" hangingPunct="1">
              <a:spcBef>
                <a:spcPct val="50000"/>
              </a:spcBef>
              <a:buClr>
                <a:schemeClr val="tx2"/>
              </a:buClr>
            </a:pPr>
            <a:r>
              <a:rPr lang="en-US" sz="2200" dirty="0">
                <a:solidFill>
                  <a:schemeClr val="tx1"/>
                </a:solidFill>
              </a:rPr>
              <a:t>Chris Anderson– Junior Meteorologist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3124200"/>
            <a:ext cx="28194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See my note below…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5471</TotalTime>
  <Words>1002</Words>
  <Application>Microsoft Office PowerPoint</Application>
  <PresentationFormat>On-screen Show (4:3)</PresentationFormat>
  <Paragraphs>183</Paragraphs>
  <Slides>31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Paper</vt:lpstr>
      <vt:lpstr>2_Default Design</vt:lpstr>
      <vt:lpstr>Flash Flood Prediction Program Training  Douglas County, Colorado March 7, 2011</vt:lpstr>
      <vt:lpstr>AGENDA</vt:lpstr>
      <vt:lpstr>Urban Drainage &amp; Flood Control District  Flood Warning Program</vt:lpstr>
      <vt:lpstr>UDFCD Boundary</vt:lpstr>
      <vt:lpstr>Slide 5</vt:lpstr>
      <vt:lpstr>District ALERT Gaging Network</vt:lpstr>
      <vt:lpstr>Slide 7</vt:lpstr>
      <vt:lpstr>Meteorological Support</vt:lpstr>
      <vt:lpstr>KEY PERSONNEL</vt:lpstr>
      <vt:lpstr>PROJECT ROLES &amp; RESPONSIBILITIES</vt:lpstr>
      <vt:lpstr>F2P2 PRIMARY OBJECTIVE</vt:lpstr>
      <vt:lpstr>Slide 12</vt:lpstr>
      <vt:lpstr>ROLE OF THE PMS</vt:lpstr>
      <vt:lpstr>MESSAGE CRITERIA</vt:lpstr>
      <vt:lpstr>F2P2 Bulletin Board Products</vt:lpstr>
      <vt:lpstr>F2P2 Notifications</vt:lpstr>
      <vt:lpstr>WHY NUMBERED MESSAGES INSTEAD OF JUST PLAIN LANGUAGE?</vt:lpstr>
      <vt:lpstr>HOW F2P2 PRODUCTS ARE DISSEMINATED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WEATHER DATA &amp; REAL-TIME OBSERVATIONS</vt:lpstr>
      <vt:lpstr>Situational Awareness</vt:lpstr>
      <vt:lpstr>Slide 30</vt:lpstr>
      <vt:lpstr>Thank you for listening</vt:lpstr>
    </vt:vector>
  </TitlesOfParts>
  <Company>GWS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F2P2_Training_PP_Douglas_1.pptx</dc:title>
  <dc:creator>GWS</dc:creator>
  <cp:lastModifiedBy>kstewart</cp:lastModifiedBy>
  <cp:revision>381</cp:revision>
  <dcterms:created xsi:type="dcterms:W3CDTF">2006-03-20T21:15:03Z</dcterms:created>
  <dcterms:modified xsi:type="dcterms:W3CDTF">2011-03-06T01:47:38Z</dcterms:modified>
</cp:coreProperties>
</file>